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607" r:id="rId2"/>
    <p:sldId id="646" r:id="rId3"/>
    <p:sldId id="608" r:id="rId4"/>
    <p:sldId id="610" r:id="rId5"/>
    <p:sldId id="611" r:id="rId6"/>
    <p:sldId id="641" r:id="rId7"/>
    <p:sldId id="612" r:id="rId8"/>
    <p:sldId id="637" r:id="rId9"/>
    <p:sldId id="638" r:id="rId10"/>
    <p:sldId id="613" r:id="rId11"/>
    <p:sldId id="614" r:id="rId12"/>
    <p:sldId id="615" r:id="rId13"/>
    <p:sldId id="616" r:id="rId14"/>
    <p:sldId id="617" r:id="rId15"/>
    <p:sldId id="618" r:id="rId16"/>
    <p:sldId id="619" r:id="rId17"/>
    <p:sldId id="620" r:id="rId18"/>
    <p:sldId id="621" r:id="rId19"/>
    <p:sldId id="640" r:id="rId20"/>
    <p:sldId id="622" r:id="rId21"/>
    <p:sldId id="639" r:id="rId22"/>
    <p:sldId id="623" r:id="rId23"/>
    <p:sldId id="624" r:id="rId24"/>
    <p:sldId id="642" r:id="rId25"/>
    <p:sldId id="625" r:id="rId26"/>
    <p:sldId id="626" r:id="rId27"/>
    <p:sldId id="628" r:id="rId28"/>
    <p:sldId id="643" r:id="rId29"/>
    <p:sldId id="629" r:id="rId30"/>
    <p:sldId id="630" r:id="rId31"/>
    <p:sldId id="631" r:id="rId32"/>
    <p:sldId id="632" r:id="rId33"/>
    <p:sldId id="633" r:id="rId34"/>
    <p:sldId id="644" r:id="rId35"/>
    <p:sldId id="647" r:id="rId36"/>
    <p:sldId id="609" r:id="rId37"/>
    <p:sldId id="64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51111"/>
    <a:srgbClr val="EB1B1B"/>
    <a:srgbClr val="F62222"/>
    <a:srgbClr val="00FA00"/>
    <a:srgbClr val="17385F"/>
    <a:srgbClr val="BC2922"/>
    <a:srgbClr val="950F05"/>
    <a:srgbClr val="F85A5A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05" autoAdjust="0"/>
    <p:restoredTop sz="95701" autoAdjust="0"/>
  </p:normalViewPr>
  <p:slideViewPr>
    <p:cSldViewPr>
      <p:cViewPr varScale="1">
        <p:scale>
          <a:sx n="131" d="100"/>
          <a:sy n="131" d="100"/>
        </p:scale>
        <p:origin x="22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09</a:t>
            </a:r>
            <a:r>
              <a:rPr lang="zh-TW" altLang="en-US" dirty="0"/>
              <a:t>章　資料科學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732D44-0CFB-F044-93F8-25FD13048CA1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1307D4-0B3B-1B45-9A11-F4FEF3CBD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資料儲存方式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D2531A2-716B-AF46-980A-1CA8F709725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80056"/>
            <a:ext cx="8153400" cy="309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82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常見的資料格式</a:t>
            </a:r>
            <a:r>
              <a:rPr kumimoji="1" lang="en-US" altLang="zh-TW" dirty="0"/>
              <a:t>CSV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CSV</a:t>
            </a:r>
            <a:r>
              <a:rPr lang="en-US" altLang="zh-TW" dirty="0"/>
              <a:t>(</a:t>
            </a:r>
            <a:r>
              <a:rPr lang="en" altLang="zh-TW" dirty="0"/>
              <a:t>Comma-Separated Value</a:t>
            </a:r>
            <a:r>
              <a:rPr lang="en-US" altLang="zh-TW" dirty="0"/>
              <a:t>,</a:t>
            </a:r>
            <a:r>
              <a:rPr lang="zh-TW" altLang="en-US" dirty="0"/>
              <a:t>逗號分隔值</a:t>
            </a:r>
            <a:r>
              <a:rPr lang="en-US" altLang="zh-TW" dirty="0"/>
              <a:t>)</a:t>
            </a:r>
            <a:r>
              <a:rPr lang="zh-TW" altLang="en-US" dirty="0"/>
              <a:t>格式</a:t>
            </a:r>
          </a:p>
          <a:p>
            <a:pPr lvl="1"/>
            <a:r>
              <a:rPr lang="zh-TW" altLang="en-US" dirty="0"/>
              <a:t>欄位之間是以逗號隔開，每筆資料之間以換行來分隔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6D66C8-3B9E-EF41-A75C-0867B88AB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696551"/>
            <a:ext cx="6184790" cy="29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42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常見的資料格式</a:t>
            </a:r>
            <a:r>
              <a:rPr kumimoji="1" lang="en-US" altLang="zh-TW" dirty="0"/>
              <a:t>CSV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稀疏：逗號多，難對齊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21DF94-CECF-2B4A-BEEC-9AF5E6947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2" y="2244564"/>
            <a:ext cx="8269357" cy="24457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74F5C6-D37B-834C-B39D-F4DC2ED2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07" y="4648200"/>
            <a:ext cx="5261665" cy="21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8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常見的資料格式</a:t>
            </a:r>
            <a:r>
              <a:rPr kumimoji="1" lang="en-US" altLang="zh-TW" dirty="0"/>
              <a:t>JSON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JSON</a:t>
            </a:r>
            <a:r>
              <a:rPr lang="zh-TW" altLang="en-US" dirty="0"/>
              <a:t>的儲存方式就是「</a:t>
            </a:r>
            <a:r>
              <a:rPr lang="en-US" altLang="zh-TW" dirty="0">
                <a:solidFill>
                  <a:srgbClr val="FF0000"/>
                </a:solidFill>
              </a:rPr>
              <a:t>{</a:t>
            </a:r>
            <a:r>
              <a:rPr lang="zh-TW" altLang="en-US" dirty="0">
                <a:solidFill>
                  <a:srgbClr val="FF0000"/>
                </a:solidFill>
              </a:rPr>
              <a:t>屬性</a:t>
            </a:r>
            <a:r>
              <a:rPr lang="en-US" altLang="zh-TW" dirty="0">
                <a:solidFill>
                  <a:srgbClr val="FF0000"/>
                </a:solidFill>
              </a:rPr>
              <a:t> : </a:t>
            </a:r>
            <a:r>
              <a:rPr lang="zh-TW" altLang="en-US" dirty="0">
                <a:solidFill>
                  <a:srgbClr val="FF0000"/>
                </a:solidFill>
              </a:rPr>
              <a:t>值</a:t>
            </a:r>
            <a:r>
              <a:rPr lang="en-US" altLang="zh-TW" dirty="0">
                <a:solidFill>
                  <a:srgbClr val="FF0000"/>
                </a:solidFill>
              </a:rPr>
              <a:t>}</a:t>
            </a:r>
            <a:r>
              <a:rPr lang="zh-TW" altLang="en-US" dirty="0"/>
              <a:t>」，以大括號將一組資料包起來</a:t>
            </a:r>
            <a:endParaRPr lang="en-US" altLang="zh-TW" dirty="0"/>
          </a:p>
          <a:p>
            <a:pPr lvl="1"/>
            <a:r>
              <a:rPr lang="zh-TW" altLang="en-US" dirty="0"/>
              <a:t>字串需用雙引號“</a:t>
            </a:r>
            <a:r>
              <a:rPr lang="en-US" altLang="zh-TW" dirty="0"/>
              <a:t> </a:t>
            </a:r>
            <a:r>
              <a:rPr lang="zh-TW" altLang="en-US" dirty="0"/>
              <a:t>標註，數字則不用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E80A59-51AC-A74C-A164-AB10388D7F71}"/>
              </a:ext>
            </a:extLst>
          </p:cNvPr>
          <p:cNvSpPr/>
          <p:nvPr/>
        </p:nvSpPr>
        <p:spPr>
          <a:xfrm>
            <a:off x="5867400" y="744851"/>
            <a:ext cx="3148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latin typeface="Times" pitchFamily="2" charset="0"/>
              </a:rPr>
              <a:t>JSON</a:t>
            </a:r>
            <a:r>
              <a:rPr lang="zh-TW" altLang="en-US" dirty="0">
                <a:latin typeface="Helvetica" pitchFamily="2" charset="0"/>
              </a:rPr>
              <a:t>格式的「屬性」可視為資料表的「欄位」。</a:t>
            </a:r>
            <a:endParaRPr lang="zh-TW" altLang="en-US" dirty="0">
              <a:effectLst/>
              <a:latin typeface="Helvetica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502392-CFDE-3B48-9FC4-AC5068B5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5949396"/>
            <a:ext cx="6117441" cy="5222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8DCBC6-E235-6C46-8827-7CCF95DF5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8" y="3178782"/>
            <a:ext cx="8269357" cy="2445712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A166A32B-2E8C-8243-8B19-1EE9376BAB2B}"/>
              </a:ext>
            </a:extLst>
          </p:cNvPr>
          <p:cNvSpPr/>
          <p:nvPr/>
        </p:nvSpPr>
        <p:spPr>
          <a:xfrm>
            <a:off x="515006" y="5081570"/>
            <a:ext cx="8077200" cy="367602"/>
          </a:xfrm>
          <a:prstGeom prst="roundRect">
            <a:avLst/>
          </a:prstGeom>
          <a:noFill/>
          <a:ln>
            <a:solidFill>
              <a:srgbClr val="E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855C70E-3D71-0F47-B49D-71B346D9D059}"/>
              </a:ext>
            </a:extLst>
          </p:cNvPr>
          <p:cNvCxnSpPr>
            <a:cxnSpLocks/>
          </p:cNvCxnSpPr>
          <p:nvPr/>
        </p:nvCxnSpPr>
        <p:spPr>
          <a:xfrm flipH="1" flipV="1">
            <a:off x="2022520" y="5407020"/>
            <a:ext cx="1254080" cy="679756"/>
          </a:xfrm>
          <a:prstGeom prst="straightConnector1">
            <a:avLst/>
          </a:prstGeom>
          <a:ln w="22225">
            <a:solidFill>
              <a:srgbClr val="F5111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4B9E89C-DACB-BF48-BCAD-096E686ADC08}"/>
              </a:ext>
            </a:extLst>
          </p:cNvPr>
          <p:cNvCxnSpPr>
            <a:cxnSpLocks/>
          </p:cNvCxnSpPr>
          <p:nvPr/>
        </p:nvCxnSpPr>
        <p:spPr>
          <a:xfrm flipH="1" flipV="1">
            <a:off x="1028700" y="5410200"/>
            <a:ext cx="800100" cy="676576"/>
          </a:xfrm>
          <a:prstGeom prst="straightConnector1">
            <a:avLst/>
          </a:prstGeom>
          <a:ln w="22225">
            <a:solidFill>
              <a:srgbClr val="F5111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E126628-D56F-0A4F-B519-6D838B2AF14B}"/>
              </a:ext>
            </a:extLst>
          </p:cNvPr>
          <p:cNvCxnSpPr>
            <a:cxnSpLocks/>
          </p:cNvCxnSpPr>
          <p:nvPr/>
        </p:nvCxnSpPr>
        <p:spPr>
          <a:xfrm flipH="1" flipV="1">
            <a:off x="3040499" y="5410200"/>
            <a:ext cx="1836301" cy="676576"/>
          </a:xfrm>
          <a:prstGeom prst="straightConnector1">
            <a:avLst/>
          </a:prstGeom>
          <a:ln w="22225">
            <a:solidFill>
              <a:srgbClr val="F5111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DBD0D4F-CA64-C243-9849-34F7A1EBADD1}"/>
              </a:ext>
            </a:extLst>
          </p:cNvPr>
          <p:cNvCxnSpPr>
            <a:cxnSpLocks/>
          </p:cNvCxnSpPr>
          <p:nvPr/>
        </p:nvCxnSpPr>
        <p:spPr>
          <a:xfrm flipH="1" flipV="1">
            <a:off x="4053283" y="5417487"/>
            <a:ext cx="2423717" cy="669289"/>
          </a:xfrm>
          <a:prstGeom prst="straightConnector1">
            <a:avLst/>
          </a:prstGeom>
          <a:ln w="22225">
            <a:solidFill>
              <a:srgbClr val="F5111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161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開放資料平台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C1137C3-C4BF-EC4B-83E0-19D8423D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79512"/>
            <a:ext cx="6934200" cy="5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1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9-2 </a:t>
            </a:r>
            <a:r>
              <a:rPr kumimoji="1" lang="zh-TW" altLang="en-US" dirty="0"/>
              <a:t>巨量資料的概念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巨量資料</a:t>
            </a:r>
            <a:r>
              <a:rPr lang="zh-TW" altLang="en-US" dirty="0"/>
              <a:t>（</a:t>
            </a:r>
            <a:r>
              <a:rPr lang="en" altLang="zh-TW" dirty="0"/>
              <a:t>Big Data</a:t>
            </a:r>
            <a:r>
              <a:rPr lang="zh-TW" altLang="en" dirty="0"/>
              <a:t>）</a:t>
            </a:r>
            <a:r>
              <a:rPr lang="zh-TW" altLang="en-US" dirty="0"/>
              <a:t>又稱為</a:t>
            </a:r>
            <a:r>
              <a:rPr lang="zh-TW" altLang="en-US" dirty="0">
                <a:solidFill>
                  <a:srgbClr val="FF0000"/>
                </a:solidFill>
              </a:rPr>
              <a:t>大數據</a:t>
            </a:r>
            <a:r>
              <a:rPr lang="zh-TW" altLang="en-US" dirty="0"/>
              <a:t>：超過傳統硬體設備和軟體工具所能負荷的資料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A623C8-BE1B-494D-BE35-8DFEC322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124200"/>
            <a:ext cx="7924800" cy="303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3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物聯網與巨量資料的關係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49545EB-0C8F-0643-8ED7-958EC9266D0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46982" y="1412875"/>
            <a:ext cx="688498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網路行為產生巨量資料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使用搜尋引擎</a:t>
            </a:r>
            <a:r>
              <a:rPr lang="en" altLang="zh-TW" dirty="0"/>
              <a:t>Google</a:t>
            </a:r>
            <a:r>
              <a:rPr lang="zh-TW" altLang="en" dirty="0"/>
              <a:t>、</a:t>
            </a:r>
            <a:r>
              <a:rPr lang="zh-TW" altLang="en-US" dirty="0"/>
              <a:t>社群平台</a:t>
            </a:r>
            <a:r>
              <a:rPr lang="en" altLang="zh-TW" dirty="0"/>
              <a:t>Facebook</a:t>
            </a:r>
            <a:r>
              <a:rPr lang="zh-TW" altLang="en" dirty="0"/>
              <a:t>、</a:t>
            </a:r>
            <a:r>
              <a:rPr lang="zh-TW" altLang="en-US" dirty="0"/>
              <a:t>通訊軟體和購物平台</a:t>
            </a:r>
            <a:r>
              <a:rPr lang="en" altLang="zh-TW" dirty="0"/>
              <a:t>Amazon</a:t>
            </a:r>
            <a:r>
              <a:rPr lang="zh-TW" altLang="en-US" dirty="0"/>
              <a:t>等，都會留下大量的紀錄，這些紀錄就成為巨量的資料。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2B03DA-09EC-7F44-8697-1DDC0025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096993"/>
            <a:ext cx="3505200" cy="354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1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巨量資料處理及分析實例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各大企業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" altLang="zh-TW" dirty="0"/>
              <a:t>Facebook</a:t>
            </a:r>
            <a:r>
              <a:rPr lang="zh-TW" altLang="en" dirty="0"/>
              <a:t>、</a:t>
            </a:r>
            <a:r>
              <a:rPr lang="en" altLang="zh-TW" dirty="0"/>
              <a:t>Google</a:t>
            </a:r>
            <a:r>
              <a:rPr lang="en-US" altLang="zh-TW" dirty="0"/>
              <a:t>)</a:t>
            </a:r>
            <a:r>
              <a:rPr lang="zh-TW" altLang="en-US" dirty="0"/>
              <a:t> 善用及分析顧客的行為紀錄，進而行銷、投放廣告，為企業創造更多效益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B5F13A-7A3D-204C-9713-FE81B200E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25992"/>
            <a:ext cx="6623304" cy="36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53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407A7-9CF8-4A4C-919A-6C078475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巨量資料處理及分析實例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E99E36D-117B-7543-A1D7-6E0E9E3EE0F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46753"/>
            <a:ext cx="8153400" cy="35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7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51741-025C-CB4F-A7E5-38C06806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</a:t>
            </a:r>
            <a:r>
              <a:rPr kumimoji="1" lang="en-US" altLang="zh-TW" dirty="0"/>
              <a:t>9</a:t>
            </a:r>
            <a:r>
              <a:rPr kumimoji="1" lang="zh-TW" altLang="en-US" dirty="0"/>
              <a:t>章　資料科學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742A81-3002-0141-A339-901EF062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301734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ACA3F5C0-8B8B-114D-A7F7-D76B9B9CD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1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C68B9E6-0B8B-3846-99F8-980E4A1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054334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7E657EF3-4476-6B44-AA92-7A749162C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099247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2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72B9AF3A-63CD-C540-8ACF-BD3A2A2AB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526123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434D79CF-0689-4C46-B63A-F9B6397F9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592" y="3714526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4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075DBB9-2A33-2A47-A39B-81DB6F5E4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51" y="12954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9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巨量資料的分析實例</a:t>
            </a:r>
            <a:r>
              <a:rPr lang="en-US" altLang="zh-TW" dirty="0"/>
              <a:t>-</a:t>
            </a:r>
            <a:r>
              <a:rPr lang="zh-CN" altLang="en-US" dirty="0"/>
              <a:t>推薦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554550B-4EAE-FE43-B422-2EAF976F7E1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7011" y="1412875"/>
            <a:ext cx="7224928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8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巨量資料的分析實例</a:t>
            </a:r>
            <a:r>
              <a:rPr lang="en-US" altLang="zh-TW" dirty="0"/>
              <a:t>-</a:t>
            </a:r>
            <a:r>
              <a:rPr lang="zh-CN" altLang="en-US" dirty="0"/>
              <a:t>推薦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D9F473E-3602-EF4A-A2BE-12FA8E5AA0D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71703" y="1412875"/>
            <a:ext cx="563554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9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巨量資料的挑戰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3BA86FB-EF55-C549-939F-E063C044DE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78977" y="2115236"/>
            <a:ext cx="5220996" cy="34895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2FD8D9-0ED5-364A-9EE8-C457731CEF0F}"/>
              </a:ext>
            </a:extLst>
          </p:cNvPr>
          <p:cNvSpPr/>
          <p:nvPr/>
        </p:nvSpPr>
        <p:spPr>
          <a:xfrm>
            <a:off x="737927" y="1549685"/>
            <a:ext cx="2701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更有效率的演算法：</a:t>
            </a:r>
            <a:endParaRPr lang="en-US" altLang="zh-TW" dirty="0">
              <a:solidFill>
                <a:srgbClr val="0432FF"/>
              </a:solidFill>
              <a:latin typeface="Helvetica" pitchFamily="2" charset="0"/>
            </a:endParaRPr>
          </a:p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如機器學習與深度學習</a:t>
            </a:r>
            <a:r>
              <a:rPr lang="en-US" altLang="zh-TW" dirty="0">
                <a:solidFill>
                  <a:srgbClr val="0432FF"/>
                </a:solidFill>
                <a:latin typeface="Helvetica" pitchFamily="2" charset="0"/>
              </a:rPr>
              <a:t>)</a:t>
            </a:r>
            <a:endParaRPr lang="zh-TW" altLang="en-US" dirty="0">
              <a:solidFill>
                <a:srgbClr val="0432FF"/>
              </a:solidFill>
              <a:effectLst/>
              <a:latin typeface="Helvetica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2BF12C-1CB9-9648-8CC5-7D750BF3D8D8}"/>
              </a:ext>
            </a:extLst>
          </p:cNvPr>
          <p:cNvSpPr/>
          <p:nvPr/>
        </p:nvSpPr>
        <p:spPr>
          <a:xfrm>
            <a:off x="152400" y="4681448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巨量資料的</a:t>
            </a:r>
            <a:r>
              <a:rPr lang="en-US" altLang="zh-TW" dirty="0">
                <a:solidFill>
                  <a:srgbClr val="0432FF"/>
                </a:solidFill>
                <a:latin typeface="Times" pitchFamily="2" charset="0"/>
              </a:rPr>
              <a:t>3</a:t>
            </a:r>
            <a:r>
              <a:rPr lang="en" altLang="zh-TW" dirty="0">
                <a:solidFill>
                  <a:srgbClr val="0432FF"/>
                </a:solidFill>
                <a:latin typeface="Times" pitchFamily="2" charset="0"/>
              </a:rPr>
              <a:t>V</a:t>
            </a:r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特性</a:t>
            </a:r>
            <a:r>
              <a:rPr lang="zh-TW" altLang="en-US" dirty="0">
                <a:latin typeface="Helvetica" pitchFamily="2" charset="0"/>
              </a:rPr>
              <a:t>：</a:t>
            </a:r>
            <a:endParaRPr lang="en-US" altLang="zh-TW" dirty="0">
              <a:latin typeface="Helvetica" pitchFamily="2" charset="0"/>
            </a:endParaRPr>
          </a:p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難以直接梳理出實用性高的知識</a:t>
            </a:r>
            <a:endParaRPr lang="zh-TW" altLang="en-US" dirty="0">
              <a:solidFill>
                <a:srgbClr val="0432FF"/>
              </a:solidFill>
              <a:effectLst/>
              <a:latin typeface="Helvetica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48A44B-8027-3549-991F-B981F26A688B}"/>
              </a:ext>
            </a:extLst>
          </p:cNvPr>
          <p:cNvSpPr/>
          <p:nvPr/>
        </p:nvSpPr>
        <p:spPr>
          <a:xfrm>
            <a:off x="7155682" y="3763413"/>
            <a:ext cx="18318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企業注意資料取得的合法性與運用資料的正當性</a:t>
            </a:r>
            <a:endParaRPr lang="en-US" altLang="zh-TW" dirty="0">
              <a:solidFill>
                <a:srgbClr val="0432FF"/>
              </a:solidFill>
              <a:latin typeface="Helvetica" pitchFamily="2" charset="0"/>
            </a:endParaRPr>
          </a:p>
          <a:p>
            <a:endParaRPr lang="en-US" altLang="zh-TW" dirty="0">
              <a:solidFill>
                <a:srgbClr val="0432FF"/>
              </a:solidFill>
              <a:latin typeface="Helvetica" pitchFamily="2" charset="0"/>
            </a:endParaRPr>
          </a:p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身為使用者的我們，也需時刻注意與保護個人的隱私</a:t>
            </a:r>
            <a:endParaRPr lang="zh-TW" altLang="en-US" dirty="0">
              <a:solidFill>
                <a:srgbClr val="0432FF"/>
              </a:solidFill>
              <a:effectLst/>
              <a:latin typeface="Helvetica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4A1A4D-BC81-C541-8A9B-DE998597F828}"/>
              </a:ext>
            </a:extLst>
          </p:cNvPr>
          <p:cNvSpPr/>
          <p:nvPr/>
        </p:nvSpPr>
        <p:spPr>
          <a:xfrm>
            <a:off x="5138136" y="163046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更好的硬體設備來儲存和傳輸資料：如</a:t>
            </a:r>
            <a:r>
              <a:rPr lang="zh-TW" altLang="en-US" dirty="0">
                <a:solidFill>
                  <a:srgbClr val="0432FF"/>
                </a:solidFill>
              </a:rPr>
              <a:t>租用雲端的儲存空間與運算能力</a:t>
            </a:r>
          </a:p>
        </p:txBody>
      </p:sp>
    </p:spTree>
    <p:extLst>
      <p:ext uri="{BB962C8B-B14F-4D97-AF65-F5344CB8AC3E}">
        <p14:creationId xmlns:p14="http://schemas.microsoft.com/office/powerpoint/2010/main" val="338397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9-3</a:t>
            </a:r>
            <a:r>
              <a:rPr kumimoji="1" lang="zh-TW" altLang="en-US" dirty="0"/>
              <a:t>　資料取得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自己發問卷、搜集與整理</a:t>
            </a:r>
          </a:p>
          <a:p>
            <a:r>
              <a:rPr lang="zh-TW" altLang="en-US" dirty="0"/>
              <a:t>資料量非常大</a:t>
            </a:r>
            <a:r>
              <a:rPr lang="en-US" altLang="zh-TW" dirty="0"/>
              <a:t>(</a:t>
            </a:r>
            <a:r>
              <a:rPr lang="zh-TW" altLang="en-US" dirty="0"/>
              <a:t>人工輸入不太可行時</a:t>
            </a:r>
            <a:r>
              <a:rPr lang="en-US" altLang="zh-TW" dirty="0"/>
              <a:t>?)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開放資料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網路爬蟲</a:t>
            </a:r>
            <a:endParaRPr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8183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9-3</a:t>
            </a:r>
            <a:r>
              <a:rPr kumimoji="1" lang="zh-TW" altLang="en-US" dirty="0"/>
              <a:t>　資料取得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開放資料</a:t>
            </a:r>
            <a:r>
              <a:rPr lang="en-US" altLang="zh-TW" dirty="0"/>
              <a:t>(</a:t>
            </a:r>
            <a:r>
              <a:rPr lang="en" altLang="zh-TW" dirty="0"/>
              <a:t>Open Data)</a:t>
            </a:r>
          </a:p>
          <a:p>
            <a:pPr lvl="1"/>
            <a:r>
              <a:rPr lang="zh-TW" altLang="en-US" dirty="0"/>
              <a:t>搜尋「開放資料平台」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BC59A6-3A77-7F41-A4EC-9D6C32205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532479"/>
            <a:ext cx="5990186" cy="41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9-3</a:t>
            </a:r>
            <a:r>
              <a:rPr kumimoji="1" lang="zh-TW" altLang="en-US" dirty="0"/>
              <a:t>　資料取得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網路爬蟲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" altLang="zh-TW" dirty="0"/>
              <a:t>Web Crawler</a:t>
            </a:r>
            <a:r>
              <a:rPr lang="en-US" altLang="zh-TW" dirty="0"/>
              <a:t>,</a:t>
            </a:r>
            <a:r>
              <a:rPr lang="en" altLang="zh-TW" dirty="0"/>
              <a:t> </a:t>
            </a:r>
            <a:r>
              <a:rPr lang="zh-TW" altLang="en-US" dirty="0"/>
              <a:t>簡稱</a:t>
            </a:r>
            <a:r>
              <a:rPr lang="zh-TW" altLang="en-US" dirty="0">
                <a:solidFill>
                  <a:srgbClr val="FF0000"/>
                </a:solidFill>
              </a:rPr>
              <a:t>爬蟲</a:t>
            </a:r>
            <a:r>
              <a:rPr lang="en-US" altLang="zh-TW" dirty="0"/>
              <a:t>)</a:t>
            </a:r>
            <a:r>
              <a:rPr lang="zh-TW" altLang="en-US" dirty="0"/>
              <a:t>是一種用來「爬」過網際網路，並將沿路看到的資料記錄下來的程式</a:t>
            </a:r>
            <a:endParaRPr lang="en-US" altLang="zh-TW" dirty="0"/>
          </a:p>
          <a:p>
            <a:r>
              <a:rPr lang="zh-TW" altLang="en-US" dirty="0"/>
              <a:t>如搜尋引擎已經先用爬蟲，把網頁的內容「爬」下來，做成目錄供我們搜尋。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9907E4-4C6D-B144-B603-E8A11AC3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11386"/>
            <a:ext cx="7162800" cy="11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08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9-4</a:t>
            </a:r>
            <a:r>
              <a:rPr kumimoji="1" lang="zh-TW" altLang="en-US" dirty="0"/>
              <a:t>　資料處理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792B7E3-657C-0649-B832-0A009BF9124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3959352" cy="4824536"/>
          </a:xfrm>
        </p:spPr>
        <p:txBody>
          <a:bodyPr/>
          <a:lstStyle/>
          <a:p>
            <a:r>
              <a:rPr lang="zh-TW" altLang="en-US" dirty="0"/>
              <a:t>資料清理</a:t>
            </a:r>
          </a:p>
          <a:p>
            <a:pPr lvl="1"/>
            <a:r>
              <a:rPr lang="zh-TW" altLang="en-US" dirty="0"/>
              <a:t>去除不要的「欄位」</a:t>
            </a:r>
            <a:endParaRPr lang="en-US" altLang="zh-TW" dirty="0"/>
          </a:p>
          <a:p>
            <a:pPr lvl="2"/>
            <a:r>
              <a:rPr lang="zh-TW" altLang="en-US" dirty="0"/>
              <a:t>欄位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" altLang="zh-TW" dirty="0"/>
              <a:t>pm10</a:t>
            </a:r>
            <a:r>
              <a:rPr lang="zh-TW" altLang="en" dirty="0"/>
              <a:t>、</a:t>
            </a:r>
            <a:r>
              <a:rPr lang="en" altLang="zh-TW" dirty="0"/>
              <a:t>pm1</a:t>
            </a:r>
            <a:r>
              <a:rPr lang="zh-TW" altLang="en" dirty="0"/>
              <a:t>、</a:t>
            </a:r>
            <a:r>
              <a:rPr lang="en" altLang="zh-TW" dirty="0"/>
              <a:t>co2</a:t>
            </a:r>
            <a:r>
              <a:rPr lang="zh-TW" altLang="en" dirty="0"/>
              <a:t>、</a:t>
            </a:r>
            <a:r>
              <a:rPr lang="en" altLang="zh-TW" dirty="0" err="1"/>
              <a:t>hcho</a:t>
            </a:r>
            <a:r>
              <a:rPr lang="zh-TW" altLang="en" dirty="0"/>
              <a:t>、</a:t>
            </a:r>
            <a:r>
              <a:rPr lang="en" altLang="zh-TW" dirty="0" err="1"/>
              <a:t>tvoc</a:t>
            </a:r>
            <a:r>
              <a:rPr lang="zh-TW" altLang="en" dirty="0"/>
              <a:t>、</a:t>
            </a:r>
            <a:r>
              <a:rPr lang="en" altLang="zh-TW" dirty="0"/>
              <a:t>co</a:t>
            </a:r>
            <a:r>
              <a:rPr lang="en-US" altLang="zh-TW" dirty="0"/>
              <a:t>)</a:t>
            </a:r>
            <a:r>
              <a:rPr lang="zh-TW" altLang="en-US" dirty="0"/>
              <a:t>沒有資料</a:t>
            </a:r>
            <a:r>
              <a:rPr lang="en-US" altLang="zh-TW" dirty="0"/>
              <a:t>(</a:t>
            </a:r>
            <a:r>
              <a:rPr lang="zh-TW" altLang="en-US" dirty="0"/>
              <a:t>如沒有安裝對應的感測器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57364F-A5FF-E541-9A95-64B42BC8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88" y="1600200"/>
            <a:ext cx="4181794" cy="396240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19C5D60C-27EB-B343-AEC6-217FC97D9C69}"/>
              </a:ext>
            </a:extLst>
          </p:cNvPr>
          <p:cNvSpPr/>
          <p:nvPr/>
        </p:nvSpPr>
        <p:spPr>
          <a:xfrm>
            <a:off x="4953000" y="3581400"/>
            <a:ext cx="3886200" cy="1905000"/>
          </a:xfrm>
          <a:prstGeom prst="roundRect">
            <a:avLst/>
          </a:prstGeom>
          <a:noFill/>
          <a:ln>
            <a:solidFill>
              <a:srgbClr val="E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394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9-4</a:t>
            </a:r>
            <a:r>
              <a:rPr kumimoji="1" lang="zh-TW" altLang="en-US" dirty="0"/>
              <a:t>　資料處理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01452"/>
            <a:ext cx="4528084" cy="1835086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去除「異常」的資料</a:t>
            </a:r>
            <a:endParaRPr lang="en-US" altLang="zh-TW" sz="2800" dirty="0"/>
          </a:p>
          <a:p>
            <a:pPr lvl="1"/>
            <a:r>
              <a:rPr lang="zh-TW" altLang="en-US" sz="2400" dirty="0"/>
              <a:t>如儀器故障</a:t>
            </a:r>
          </a:p>
          <a:p>
            <a:pPr lvl="1"/>
            <a:r>
              <a:rPr lang="zh-TW" altLang="en-US" sz="2400" dirty="0"/>
              <a:t>填寫問卷答非所問</a:t>
            </a:r>
          </a:p>
          <a:p>
            <a:endParaRPr lang="zh-TW" altLang="en-US" sz="2800" dirty="0"/>
          </a:p>
          <a:p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1434F8-BCB5-F142-9AAB-86705AA6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3619137"/>
            <a:ext cx="8388096" cy="3138668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3E84CA5-B816-A24F-84BA-6864B7525306}"/>
              </a:ext>
            </a:extLst>
          </p:cNvPr>
          <p:cNvSpPr txBox="1">
            <a:spLocks/>
          </p:cNvSpPr>
          <p:nvPr/>
        </p:nvSpPr>
        <p:spPr>
          <a:xfrm>
            <a:off x="4565073" y="1383557"/>
            <a:ext cx="4568952" cy="2244824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75000"/>
              <a:buFont typeface="Wingdings"/>
              <a:buChar char=""/>
              <a:defRPr kumimoji="0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3"/>
              </a:buClr>
              <a:buSzPct val="7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4"/>
              </a:buClr>
              <a:buSzPct val="6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/>
              <a:t>去除最高、最低的一些值</a:t>
            </a:r>
            <a:endParaRPr lang="en-US" altLang="zh-TW" sz="2800" dirty="0"/>
          </a:p>
          <a:p>
            <a:pPr lvl="1"/>
            <a:r>
              <a:rPr lang="zh-TW" altLang="en-US" sz="2400" dirty="0"/>
              <a:t>因為極端值很可能是異常值</a:t>
            </a:r>
          </a:p>
          <a:p>
            <a:pPr lvl="2"/>
            <a:r>
              <a:rPr lang="zh-TW" altLang="en-US" dirty="0"/>
              <a:t>如人的體重值為</a:t>
            </a:r>
            <a:r>
              <a:rPr lang="en-US" altLang="zh-TW" dirty="0"/>
              <a:t>500</a:t>
            </a:r>
            <a:r>
              <a:rPr lang="zh-TW" altLang="en-US" dirty="0"/>
              <a:t>公斤</a:t>
            </a:r>
            <a:endParaRPr lang="en-US" altLang="zh-TW" dirty="0"/>
          </a:p>
          <a:p>
            <a:pPr lvl="2"/>
            <a:r>
              <a:rPr lang="zh-TW" altLang="en-US" dirty="0"/>
              <a:t>如多位評審分數中去除最高及最低分</a:t>
            </a:r>
            <a:r>
              <a:rPr lang="en-US" altLang="zh-TW" dirty="0"/>
              <a:t>(</a:t>
            </a:r>
            <a:r>
              <a:rPr lang="zh-TW" altLang="en-US" dirty="0"/>
              <a:t>可能太偏頗</a:t>
            </a:r>
            <a:r>
              <a:rPr lang="en-US" altLang="zh-TW" dirty="0"/>
              <a:t>)</a:t>
            </a:r>
          </a:p>
          <a:p>
            <a:endParaRPr lang="zh-TW" altLang="en-US" sz="2800" dirty="0"/>
          </a:p>
          <a:p>
            <a:endParaRPr kumimoji="1" lang="zh-TW" altLang="en-US" sz="2800" dirty="0"/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36CD7083-AA45-3249-B171-BFAC70A5E66E}"/>
              </a:ext>
            </a:extLst>
          </p:cNvPr>
          <p:cNvCxnSpPr>
            <a:cxnSpLocks/>
          </p:cNvCxnSpPr>
          <p:nvPr/>
        </p:nvCxnSpPr>
        <p:spPr>
          <a:xfrm>
            <a:off x="5486400" y="4495800"/>
            <a:ext cx="2057400" cy="457200"/>
          </a:xfrm>
          <a:prstGeom prst="straightConnector1">
            <a:avLst/>
          </a:prstGeom>
          <a:ln w="22225">
            <a:solidFill>
              <a:srgbClr val="F5111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712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9-4</a:t>
            </a:r>
            <a:r>
              <a:rPr kumimoji="1" lang="zh-TW" altLang="en-US" dirty="0"/>
              <a:t>　資料處理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是不是看到「不正常」的值就該去除呢？</a:t>
            </a:r>
          </a:p>
          <a:p>
            <a:pPr lvl="1"/>
            <a:r>
              <a:rPr lang="zh-TW" altLang="en-US" dirty="0"/>
              <a:t>如篩檢罕見疾病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36FC8A-BFF0-B240-8FC9-7216F7A1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43" y="2864427"/>
            <a:ext cx="6911010" cy="36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5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資料視覺化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資料視覺化</a:t>
            </a:r>
            <a:r>
              <a:rPr lang="zh-TW" altLang="en-US" dirty="0"/>
              <a:t>（</a:t>
            </a:r>
            <a:r>
              <a:rPr lang="en" altLang="zh-TW" dirty="0"/>
              <a:t>Data Visualization</a:t>
            </a:r>
            <a:r>
              <a:rPr lang="zh-TW" altLang="en" dirty="0"/>
              <a:t>）</a:t>
            </a:r>
            <a:r>
              <a:rPr lang="zh-TW" altLang="en-US" dirty="0"/>
              <a:t>指的是用視覺的方式呈現資料，讓我們能夠辨別數據的趨勢、規律和關聯性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E50210-2582-A244-8951-F0FE17C3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15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</a:t>
            </a:r>
            <a:r>
              <a:rPr kumimoji="1" lang="en-US" altLang="zh-TW" dirty="0"/>
              <a:t>9</a:t>
            </a:r>
            <a:r>
              <a:rPr kumimoji="1" lang="zh-TW" altLang="en-US" dirty="0"/>
              <a:t>章　資料科學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/>
              <a:t>2015</a:t>
            </a:r>
            <a:r>
              <a:rPr lang="zh-TW" altLang="en-US" b="0" dirty="0"/>
              <a:t>年</a:t>
            </a:r>
            <a:r>
              <a:rPr lang="en-US" altLang="zh-TW" b="0" dirty="0"/>
              <a:t>4</a:t>
            </a:r>
            <a:r>
              <a:rPr lang="zh-TW" altLang="en-US" b="0" dirty="0"/>
              <a:t>月，美國國家標準技術研究所（</a:t>
            </a:r>
            <a:r>
              <a:rPr lang="en-US" altLang="zh-TW" b="0" dirty="0"/>
              <a:t>NIST</a:t>
            </a:r>
            <a:r>
              <a:rPr lang="zh-TW" altLang="en-US" b="0" dirty="0"/>
              <a:t>）將「資料科學」列為第四個科學典範（理論科學、實驗科學、計算科學與資料科學）。本章將從資料科學的角度出發，介紹如何做資料處理及分析。處在巨量資料的年代，我們也來當個小小「資料分析師」吧！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好的資料視覺化圖表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7AC3249-803F-3F45-AB51-0FFA9129609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2000" y="1905000"/>
            <a:ext cx="6007602" cy="4824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EB384E-3108-244E-A0A8-D787C0CF3B60}"/>
              </a:ext>
            </a:extLst>
          </p:cNvPr>
          <p:cNvSpPr/>
          <p:nvPr/>
        </p:nvSpPr>
        <p:spPr>
          <a:xfrm>
            <a:off x="612648" y="1231750"/>
            <a:ext cx="5483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432FF"/>
                </a:solidFill>
                <a:latin typeface="Helvetica" pitchFamily="2" charset="0"/>
              </a:rPr>
              <a:t>平均每分鐘有</a:t>
            </a:r>
            <a:r>
              <a:rPr lang="en-US" altLang="zh-TW" sz="2000" dirty="0">
                <a:solidFill>
                  <a:srgbClr val="0432FF"/>
                </a:solidFill>
                <a:latin typeface="Times" pitchFamily="2" charset="0"/>
              </a:rPr>
              <a:t>7.3</a:t>
            </a:r>
            <a:r>
              <a:rPr lang="zh-TW" altLang="en-US" sz="2000" dirty="0">
                <a:solidFill>
                  <a:srgbClr val="0432FF"/>
                </a:solidFill>
                <a:latin typeface="Helvetica" pitchFamily="2" charset="0"/>
              </a:rPr>
              <a:t>個新生兒誕生，而且</a:t>
            </a:r>
            <a:br>
              <a:rPr lang="en-US" altLang="zh-TW" sz="2000" dirty="0">
                <a:solidFill>
                  <a:srgbClr val="0432FF"/>
                </a:solidFill>
                <a:latin typeface="Helvetica" pitchFamily="2" charset="0"/>
              </a:rPr>
            </a:br>
            <a:r>
              <a:rPr lang="zh-TW" altLang="en-US" sz="2000" dirty="0">
                <a:solidFill>
                  <a:srgbClr val="0432FF"/>
                </a:solidFill>
                <a:latin typeface="Helvetica" pitchFamily="2" charset="0"/>
              </a:rPr>
              <a:t>夜晚</a:t>
            </a:r>
            <a:r>
              <a:rPr lang="en-US" altLang="zh-TW" sz="2000" dirty="0">
                <a:solidFill>
                  <a:srgbClr val="0432FF"/>
                </a:solidFill>
                <a:latin typeface="Helvetica" pitchFamily="2" charset="0"/>
              </a:rPr>
              <a:t>(</a:t>
            </a:r>
            <a:r>
              <a:rPr lang="zh-TW" altLang="en-US" sz="2000" dirty="0">
                <a:solidFill>
                  <a:srgbClr val="0432FF"/>
                </a:solidFill>
                <a:latin typeface="Helvetica" pitchFamily="2" charset="0"/>
              </a:rPr>
              <a:t>藍色</a:t>
            </a:r>
            <a:r>
              <a:rPr lang="en-US" altLang="zh-TW" sz="2000" dirty="0">
                <a:solidFill>
                  <a:srgbClr val="0432FF"/>
                </a:solidFill>
                <a:latin typeface="Helvetica" pitchFamily="2" charset="0"/>
              </a:rPr>
              <a:t>)</a:t>
            </a:r>
            <a:r>
              <a:rPr lang="zh-TW" altLang="en-US" sz="2000" dirty="0">
                <a:solidFill>
                  <a:srgbClr val="0432FF"/>
                </a:solidFill>
                <a:latin typeface="Helvetica" pitchFamily="2" charset="0"/>
              </a:rPr>
              <a:t>生產的人數比白天</a:t>
            </a:r>
            <a:r>
              <a:rPr lang="en-US" altLang="zh-TW" sz="2000" dirty="0">
                <a:solidFill>
                  <a:srgbClr val="0432FF"/>
                </a:solidFill>
                <a:latin typeface="Helvetica" pitchFamily="2" charset="0"/>
              </a:rPr>
              <a:t>(</a:t>
            </a:r>
            <a:r>
              <a:rPr lang="zh-TW" altLang="en-US" sz="2000" dirty="0">
                <a:solidFill>
                  <a:srgbClr val="0432FF"/>
                </a:solidFill>
                <a:latin typeface="Helvetica" pitchFamily="2" charset="0"/>
              </a:rPr>
              <a:t>橘色</a:t>
            </a:r>
            <a:r>
              <a:rPr lang="en-US" altLang="zh-TW" sz="2000" dirty="0">
                <a:solidFill>
                  <a:srgbClr val="0432FF"/>
                </a:solidFill>
                <a:latin typeface="Helvetica" pitchFamily="2" charset="0"/>
              </a:rPr>
              <a:t>)</a:t>
            </a:r>
            <a:r>
              <a:rPr lang="zh-TW" altLang="en-US" sz="2000" dirty="0">
                <a:solidFill>
                  <a:srgbClr val="0432FF"/>
                </a:solidFill>
                <a:latin typeface="Helvetica" pitchFamily="2" charset="0"/>
              </a:rPr>
              <a:t>少很多</a:t>
            </a:r>
            <a:endParaRPr lang="zh-TW" altLang="en-US" sz="2000" dirty="0">
              <a:solidFill>
                <a:srgbClr val="0432FF"/>
              </a:solidFill>
              <a:effectLst/>
              <a:latin typeface="Helvetica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335A96-507A-DA43-85C8-90156127085A}"/>
              </a:ext>
            </a:extLst>
          </p:cNvPr>
          <p:cNvSpPr/>
          <p:nvPr/>
        </p:nvSpPr>
        <p:spPr>
          <a:xfrm>
            <a:off x="6772230" y="5252085"/>
            <a:ext cx="20817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最高峰是早上八點</a:t>
            </a:r>
            <a:r>
              <a:rPr lang="zh-TW" altLang="en-US" dirty="0">
                <a:solidFill>
                  <a:srgbClr val="0432FF"/>
                </a:solidFill>
              </a:rPr>
              <a:t>，</a:t>
            </a:r>
            <a:endParaRPr lang="en-US" altLang="zh-TW" dirty="0">
              <a:solidFill>
                <a:srgbClr val="0432FF"/>
              </a:solidFill>
            </a:endParaRPr>
          </a:p>
          <a:p>
            <a:r>
              <a:rPr lang="zh-TW" altLang="en-US" dirty="0">
                <a:solidFill>
                  <a:srgbClr val="0432FF"/>
                </a:solidFill>
              </a:rPr>
              <a:t>因為剖腹產的時間是從每天早上八點開始</a:t>
            </a:r>
          </a:p>
          <a:p>
            <a:endParaRPr lang="zh-TW" altLang="en-US" dirty="0">
              <a:solidFill>
                <a:srgbClr val="0432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285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圖表類型：直方圖</a:t>
            </a:r>
            <a:r>
              <a:rPr lang="en-US" altLang="zh-TW" dirty="0"/>
              <a:t> vs. </a:t>
            </a:r>
            <a:r>
              <a:rPr lang="zh-TW" altLang="en-US" dirty="0"/>
              <a:t>長條圖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直方圖和長條圖長得很像，但是不同用途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2EDDBF-D2A6-1848-9688-135294F2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101042"/>
            <a:ext cx="7010400" cy="18175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CF2C56-154D-9949-91E8-707C385AC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057400"/>
            <a:ext cx="5486400" cy="29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81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圖表類型：圓餅圖或甜甜圈圖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長得像，用途也一樣</a:t>
            </a:r>
            <a:endParaRPr lang="en-US" altLang="zh-TW" dirty="0"/>
          </a:p>
          <a:p>
            <a:r>
              <a:rPr lang="zh-TW" altLang="en-US" dirty="0"/>
              <a:t>同一屬性在不同資料中</a:t>
            </a:r>
            <a:r>
              <a:rPr lang="zh-TW" altLang="en-US" dirty="0">
                <a:solidFill>
                  <a:srgbClr val="FF0000"/>
                </a:solidFill>
              </a:rPr>
              <a:t>所佔的比例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3A0A63-679B-7740-AED3-A3925F52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8" y="2715208"/>
            <a:ext cx="7967384" cy="36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73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圖表類型：折線圖</a:t>
            </a:r>
            <a:r>
              <a:rPr lang="en-US" altLang="zh-TW" dirty="0"/>
              <a:t> vs. </a:t>
            </a:r>
            <a:r>
              <a:rPr lang="zh-TW" altLang="en-US" dirty="0"/>
              <a:t>直方圖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長得不像，用途一樣</a:t>
            </a:r>
            <a:endParaRPr lang="en-US" altLang="zh-TW" dirty="0"/>
          </a:p>
          <a:p>
            <a:r>
              <a:rPr lang="zh-TW" altLang="en-US" dirty="0"/>
              <a:t>表示資料的</a:t>
            </a:r>
            <a:r>
              <a:rPr lang="zh-TW" altLang="en-US" dirty="0">
                <a:solidFill>
                  <a:srgbClr val="FF0000"/>
                </a:solidFill>
              </a:rPr>
              <a:t>變動趨勢</a:t>
            </a:r>
            <a:r>
              <a:rPr lang="zh-TW" altLang="en-US" dirty="0"/>
              <a:t>，都適合呈現連續的數值資料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CD8387-3328-4C4A-A2E2-55A0AFC9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10" y="3094735"/>
            <a:ext cx="6898076" cy="35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85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圖表類型：散佈圖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所有的點撒在圖上</a:t>
            </a:r>
            <a:endParaRPr lang="en-US" altLang="zh-TW" dirty="0"/>
          </a:p>
          <a:p>
            <a:r>
              <a:rPr lang="zh-TW" altLang="en-US" dirty="0"/>
              <a:t>資料是否有明顯的「分群」或是「異常值」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232740-C487-5049-8D4E-D2B67CD9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98" y="3276600"/>
            <a:ext cx="7982766" cy="27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9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7F7765-E550-3640-A4EA-5275310BB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9C4D13-9281-0F45-9AF8-B35DA16F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7391400" cy="5184916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0FEE7765-2BD5-ED4E-A7DB-50BFA2012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713511"/>
            <a:ext cx="723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散佈圖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E9BFCF7-3460-6A48-B46E-1984D735C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867400"/>
            <a:ext cx="6096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7551E401-7B62-A441-B8F0-A95E5862A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60665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A76353-5802-DA46-9E69-B5CCB9218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51" y="12954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2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0E35A4B-6EBD-D149-BC47-DA2D0061EAC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22133"/>
            <a:ext cx="8153400" cy="480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524000"/>
            <a:ext cx="783218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77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9-1</a:t>
            </a:r>
            <a:r>
              <a:rPr lang="zh-TW" altLang="en-US" dirty="0"/>
              <a:t>　資料科學的概念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資料科學</a:t>
            </a:r>
            <a:r>
              <a:rPr lang="zh-TW" altLang="en-US" dirty="0"/>
              <a:t>（</a:t>
            </a:r>
            <a:r>
              <a:rPr lang="en" altLang="zh-TW" dirty="0"/>
              <a:t>Data Science</a:t>
            </a:r>
            <a:r>
              <a:rPr lang="zh-TW" altLang="en" dirty="0"/>
              <a:t>）</a:t>
            </a:r>
            <a:r>
              <a:rPr lang="zh-TW" altLang="en-US" dirty="0"/>
              <a:t>：與「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r>
              <a:rPr lang="zh-TW" altLang="en-US" dirty="0"/>
              <a:t>」（</a:t>
            </a:r>
            <a:r>
              <a:rPr lang="en" altLang="zh-TW" dirty="0"/>
              <a:t>Data</a:t>
            </a:r>
            <a:r>
              <a:rPr lang="zh-TW" altLang="en" dirty="0"/>
              <a:t>）</a:t>
            </a:r>
            <a:r>
              <a:rPr lang="zh-TW" altLang="en-US" dirty="0"/>
              <a:t>有關的「科學」</a:t>
            </a:r>
            <a:endParaRPr lang="en-US" altLang="zh-TW" dirty="0"/>
          </a:p>
          <a:p>
            <a:pPr lvl="1"/>
            <a:r>
              <a:rPr lang="zh-TW" altLang="en-US" dirty="0"/>
              <a:t>結合很多相關技術，從數據中取得「</a:t>
            </a:r>
            <a:r>
              <a:rPr lang="zh-TW" altLang="en-US" dirty="0">
                <a:solidFill>
                  <a:srgbClr val="FF0000"/>
                </a:solidFill>
              </a:rPr>
              <a:t>知識</a:t>
            </a:r>
            <a:r>
              <a:rPr lang="zh-TW" altLang="en-US" dirty="0"/>
              <a:t>」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97705C-88E6-E74D-BE83-D77AEF04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895600"/>
            <a:ext cx="3810000" cy="39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9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資料處理與分析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原始資料經過整理後稱為</a:t>
            </a:r>
            <a:r>
              <a:rPr lang="zh-TW" altLang="en-US" dirty="0">
                <a:solidFill>
                  <a:srgbClr val="FF0000"/>
                </a:solidFill>
              </a:rPr>
              <a:t>資訊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從這些資訊中分析出來的訊息，稱為</a:t>
            </a:r>
            <a:r>
              <a:rPr lang="zh-TW" altLang="en-US" dirty="0">
                <a:solidFill>
                  <a:srgbClr val="FF0000"/>
                </a:solidFill>
              </a:rPr>
              <a:t>知識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DBF688-99C9-CA47-85CE-2446C8A8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819400"/>
            <a:ext cx="8798052" cy="22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5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B0F23-FAF0-3245-B351-9BDBFCCC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資料處理與分析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EE7DE0-7946-3544-81D2-8C45C110B13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資料處理就是「處理」資料；至於要「怎麼」處理、處理成「什麼樣子」，就要根據「接下來要怎麼分析」來決定</a:t>
            </a:r>
            <a:endParaRPr lang="en-US" altLang="zh-TW" dirty="0"/>
          </a:p>
          <a:p>
            <a:pPr lvl="1"/>
            <a:r>
              <a:rPr lang="zh-TW" altLang="en-US" dirty="0"/>
              <a:t>為了挑選班上的運動選手</a:t>
            </a:r>
            <a:endParaRPr lang="en-US" altLang="zh-TW" dirty="0"/>
          </a:p>
          <a:p>
            <a:pPr lvl="1"/>
            <a:r>
              <a:rPr lang="zh-TW" altLang="en-US" dirty="0"/>
              <a:t>就要</a:t>
            </a:r>
            <a:r>
              <a:rPr lang="zh-TW" altLang="en-US" dirty="0">
                <a:solidFill>
                  <a:srgbClr val="FF0000"/>
                </a:solidFill>
              </a:rPr>
              <a:t>分析</a:t>
            </a:r>
            <a:r>
              <a:rPr lang="zh-TW" altLang="en-US" dirty="0"/>
              <a:t>運動成績的</a:t>
            </a:r>
            <a:r>
              <a:rPr lang="zh-TW" altLang="en-US" u="sng" dirty="0"/>
              <a:t>排名</a:t>
            </a:r>
            <a:endParaRPr lang="en-US" altLang="zh-TW" u="sng" dirty="0"/>
          </a:p>
          <a:p>
            <a:pPr lvl="1"/>
            <a:r>
              <a:rPr lang="zh-TW" altLang="en-US" dirty="0"/>
              <a:t>先要</a:t>
            </a:r>
            <a:r>
              <a:rPr lang="zh-TW" altLang="en-US" dirty="0">
                <a:solidFill>
                  <a:srgbClr val="FF0000"/>
                </a:solidFill>
              </a:rPr>
              <a:t>處理</a:t>
            </a:r>
            <a:r>
              <a:rPr lang="zh-TW" altLang="en-US" dirty="0"/>
              <a:t>運動成績的</a:t>
            </a:r>
            <a:r>
              <a:rPr lang="zh-TW" altLang="en-US" u="sng" dirty="0"/>
              <a:t>總分或平均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CEDDEE-9ECD-1644-9404-DB12DF78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" y="4724400"/>
            <a:ext cx="9144000" cy="24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鐵人三項的比賽成績進行排名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C0275E-3D80-DA42-A926-FD1B0609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9144000" cy="26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55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鐵人三項的比賽成績進行排名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資訊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3CD853-14D3-FA42-AFD9-D35D43D2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9144000" cy="26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7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鐵人三項的比賽成績進行排名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分析後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5F2B01-6AB6-E544-932A-AE11EF0F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28469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1C2CDF3-A307-4444-B2B6-4433F380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835563"/>
            <a:ext cx="7162800" cy="20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14494</TotalTime>
  <Words>926</Words>
  <Application>Microsoft Macintosh PowerPoint</Application>
  <PresentationFormat>如螢幕大小 (4:3)</PresentationFormat>
  <Paragraphs>105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5" baseType="lpstr">
      <vt:lpstr>Calibri</vt:lpstr>
      <vt:lpstr>Helvetica</vt:lpstr>
      <vt:lpstr>Times</vt:lpstr>
      <vt:lpstr>Times New Roman</vt:lpstr>
      <vt:lpstr>Tw Cen MT</vt:lpstr>
      <vt:lpstr>Wingdings</vt:lpstr>
      <vt:lpstr>Wingdings 2</vt:lpstr>
      <vt:lpstr>04E78Sample</vt:lpstr>
      <vt:lpstr>第09章　資料科學</vt:lpstr>
      <vt:lpstr>第9章　資料科學</vt:lpstr>
      <vt:lpstr>第9章　資料科學</vt:lpstr>
      <vt:lpstr>9-1　資料科學的概念</vt:lpstr>
      <vt:lpstr>資料處理與分析</vt:lpstr>
      <vt:lpstr>資料處理與分析</vt:lpstr>
      <vt:lpstr>鐵人三項的比賽成績進行排名</vt:lpstr>
      <vt:lpstr>鐵人三項的比賽成績進行排名</vt:lpstr>
      <vt:lpstr>鐵人三項的比賽成績進行排名</vt:lpstr>
      <vt:lpstr>資料儲存方式</vt:lpstr>
      <vt:lpstr>常見的資料格式CSV</vt:lpstr>
      <vt:lpstr>常見的資料格式CSV</vt:lpstr>
      <vt:lpstr>常見的資料格式JSON</vt:lpstr>
      <vt:lpstr>開放資料平台</vt:lpstr>
      <vt:lpstr>9-2 巨量資料的概念</vt:lpstr>
      <vt:lpstr>物聯網與巨量資料的關係</vt:lpstr>
      <vt:lpstr>網路行為產生巨量資料</vt:lpstr>
      <vt:lpstr>巨量資料處理及分析實例</vt:lpstr>
      <vt:lpstr>巨量資料處理及分析實例</vt:lpstr>
      <vt:lpstr>巨量資料的分析實例-推薦</vt:lpstr>
      <vt:lpstr>巨量資料的分析實例-推薦</vt:lpstr>
      <vt:lpstr>巨量資料的挑戰</vt:lpstr>
      <vt:lpstr>9-3　資料取得</vt:lpstr>
      <vt:lpstr>9-3　資料取得</vt:lpstr>
      <vt:lpstr>9-3　資料取得</vt:lpstr>
      <vt:lpstr>9-4　資料處理</vt:lpstr>
      <vt:lpstr>9-4　資料處理</vt:lpstr>
      <vt:lpstr>9-4　資料處理</vt:lpstr>
      <vt:lpstr>資料視覺化</vt:lpstr>
      <vt:lpstr>好的資料視覺化圖表</vt:lpstr>
      <vt:lpstr>圖表類型：直方圖 vs. 長條圖</vt:lpstr>
      <vt:lpstr>圖表類型：圓餅圖或甜甜圈圖</vt:lpstr>
      <vt:lpstr>圖表類型：折線圖 vs. 直方圖</vt:lpstr>
      <vt:lpstr>圖表類型：散佈圖</vt:lpstr>
      <vt:lpstr>PowerPoint 簡報</vt:lpstr>
      <vt:lpstr>實力挑戰</vt:lpstr>
      <vt:lpstr>實力挑戰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456</cp:revision>
  <cp:lastPrinted>2019-03-05T08:07:49Z</cp:lastPrinted>
  <dcterms:created xsi:type="dcterms:W3CDTF">2012-12-17T09:47:55Z</dcterms:created>
  <dcterms:modified xsi:type="dcterms:W3CDTF">2019-09-02T00:16:48Z</dcterms:modified>
</cp:coreProperties>
</file>